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90" r:id="rId3"/>
    <p:sldId id="286" r:id="rId4"/>
    <p:sldId id="287" r:id="rId5"/>
    <p:sldId id="289" r:id="rId6"/>
    <p:sldId id="291" r:id="rId7"/>
    <p:sldId id="292" r:id="rId8"/>
    <p:sldId id="285" r:id="rId9"/>
    <p:sldId id="293" r:id="rId10"/>
    <p:sldId id="294" r:id="rId11"/>
    <p:sldId id="295" r:id="rId12"/>
    <p:sldId id="296" r:id="rId13"/>
    <p:sldId id="2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59"/>
  </p:normalViewPr>
  <p:slideViewPr>
    <p:cSldViewPr snapToGrid="0" snapToObjects="1">
      <p:cViewPr>
        <p:scale>
          <a:sx n="63" d="100"/>
          <a:sy n="63" d="100"/>
        </p:scale>
        <p:origin x="2440" y="1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AC1802-6E45-BA45-8353-B374BDF74E86}" type="datetimeFigureOut">
              <a:rPr lang="en-US" smtClean="0"/>
              <a:t>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DA35C-55C4-8046-997E-EE82607D6BA3}" type="slidenum">
              <a:rPr lang="en-US" smtClean="0"/>
              <a:t>‹#›</a:t>
            </a:fld>
            <a:endParaRPr lang="en-US"/>
          </a:p>
        </p:txBody>
      </p:sp>
    </p:spTree>
    <p:extLst>
      <p:ext uri="{BB962C8B-B14F-4D97-AF65-F5344CB8AC3E}">
        <p14:creationId xmlns:p14="http://schemas.microsoft.com/office/powerpoint/2010/main" val="4153282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latin typeface="USSF 90 Min Display Light"/>
                <a:cs typeface="USSF 90 Min Display Light"/>
              </a:rPr>
              <a:t>Online</a:t>
            </a:r>
            <a:r>
              <a:rPr lang="en-US" sz="1200" b="1" baseline="0" dirty="0">
                <a:latin typeface="USSF 90 Min Display Light"/>
                <a:cs typeface="USSF 90 Min Display Light"/>
              </a:rPr>
              <a:t> Training Script: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baseline="0" dirty="0">
              <a:latin typeface="USSF 90 Min Display Light"/>
              <a:cs typeface="USSF 90 Min Display Light"/>
            </a:endParaRPr>
          </a:p>
          <a:p>
            <a:r>
              <a:rPr lang="en-US" sz="1200" b="0" kern="1200" dirty="0">
                <a:solidFill>
                  <a:schemeClr val="tx1"/>
                </a:solidFill>
                <a:effectLst/>
                <a:latin typeface="+mn-lt"/>
                <a:ea typeface="+mn-ea"/>
                <a:cs typeface="+mn-cs"/>
              </a:rPr>
              <a:t>Handling the ball involves a deliberate act of a player making contact with the ball with his or her hand or arm.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referee</a:t>
            </a:r>
            <a:r>
              <a:rPr lang="en-US" sz="1200" b="0" kern="1200" baseline="0" dirty="0">
                <a:solidFill>
                  <a:schemeClr val="tx1"/>
                </a:solidFill>
                <a:effectLst/>
                <a:latin typeface="+mn-lt"/>
                <a:ea typeface="+mn-ea"/>
                <a:cs typeface="+mn-cs"/>
              </a:rPr>
              <a:t> should</a:t>
            </a:r>
            <a:r>
              <a:rPr lang="en-US" sz="1200" b="0" kern="1200" dirty="0">
                <a:solidFill>
                  <a:schemeClr val="tx1"/>
                </a:solidFill>
                <a:effectLst/>
                <a:latin typeface="+mn-lt"/>
                <a:ea typeface="+mn-ea"/>
                <a:cs typeface="+mn-cs"/>
              </a:rPr>
              <a:t> take the following factors into consideration</a:t>
            </a:r>
            <a:r>
              <a:rPr lang="en-US" sz="1200" b="0" kern="1200" baseline="0" dirty="0">
                <a:solidFill>
                  <a:schemeClr val="tx1"/>
                </a:solidFill>
                <a:effectLst/>
                <a:latin typeface="+mn-lt"/>
                <a:ea typeface="+mn-ea"/>
                <a:cs typeface="+mn-cs"/>
              </a:rPr>
              <a:t> to help determine if the handling offense was deliberate.  </a:t>
            </a:r>
            <a:endParaRPr lang="en-US" b="0"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movement of the hand towards the ball,</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not the ball towards the hand.</a:t>
            </a:r>
            <a:r>
              <a:rPr lang="en-US" sz="1200" b="0" kern="1200" baseline="0" dirty="0">
                <a:solidFill>
                  <a:schemeClr val="tx1"/>
                </a:solidFill>
                <a:effectLst/>
                <a:latin typeface="+mn-lt"/>
                <a:ea typeface="+mn-ea"/>
                <a:cs typeface="+mn-cs"/>
              </a:rPr>
              <a:t>  </a:t>
            </a:r>
          </a:p>
          <a:p>
            <a:endParaRPr lang="en-US" sz="1200" b="0" kern="1200" baseline="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distance between the opponent and the ball.</a:t>
            </a:r>
            <a:r>
              <a:rPr lang="en-US" sz="1200" b="0" kern="1200" baseline="0" dirty="0">
                <a:solidFill>
                  <a:schemeClr val="tx1"/>
                </a:solidFill>
                <a:effectLst/>
                <a:latin typeface="+mn-lt"/>
                <a:ea typeface="+mn-ea"/>
                <a:cs typeface="+mn-cs"/>
              </a:rPr>
              <a:t>  </a:t>
            </a:r>
          </a:p>
          <a:p>
            <a:endParaRPr lang="en-US" sz="1200" b="0" kern="1200" baseline="0" dirty="0">
              <a:solidFill>
                <a:schemeClr val="tx1"/>
              </a:solidFill>
              <a:effectLst/>
              <a:latin typeface="+mn-lt"/>
              <a:ea typeface="+mn-ea"/>
              <a:cs typeface="+mn-cs"/>
            </a:endParaRPr>
          </a:p>
          <a:p>
            <a:r>
              <a:rPr lang="en-US" sz="1200" b="0" kern="1200" baseline="0" dirty="0">
                <a:solidFill>
                  <a:schemeClr val="tx1"/>
                </a:solidFill>
                <a:effectLst/>
                <a:latin typeface="+mn-lt"/>
                <a:ea typeface="+mn-ea"/>
                <a:cs typeface="+mn-cs"/>
              </a:rPr>
              <a:t>T</a:t>
            </a:r>
            <a:r>
              <a:rPr lang="en-US" sz="1200" b="0" kern="1200" dirty="0">
                <a:solidFill>
                  <a:schemeClr val="tx1"/>
                </a:solidFill>
                <a:effectLst/>
                <a:latin typeface="+mn-lt"/>
                <a:ea typeface="+mn-ea"/>
                <a:cs typeface="+mn-cs"/>
              </a:rPr>
              <a:t>he position of the hand does not necessarily mean that there is an infringement.</a:t>
            </a:r>
            <a:r>
              <a:rPr lang="en-US" sz="1200" b="0" kern="1200" baseline="0" dirty="0">
                <a:solidFill>
                  <a:schemeClr val="tx1"/>
                </a:solidFill>
                <a:effectLst/>
                <a:latin typeface="+mn-lt"/>
                <a:ea typeface="+mn-ea"/>
                <a:cs typeface="+mn-cs"/>
              </a:rPr>
              <a:t>  </a:t>
            </a:r>
          </a:p>
          <a:p>
            <a:endParaRPr lang="en-US" sz="1200" b="0" kern="1200" baseline="0" dirty="0">
              <a:solidFill>
                <a:schemeClr val="tx1"/>
              </a:solidFill>
              <a:effectLst/>
              <a:latin typeface="+mn-lt"/>
              <a:ea typeface="+mn-ea"/>
              <a:cs typeface="+mn-cs"/>
            </a:endParaRPr>
          </a:p>
          <a:p>
            <a:r>
              <a:rPr lang="en-US" sz="1200" b="0" kern="1200" baseline="0" dirty="0">
                <a:solidFill>
                  <a:schemeClr val="tx1"/>
                </a:solidFill>
                <a:effectLst/>
                <a:latin typeface="+mn-lt"/>
                <a:ea typeface="+mn-ea"/>
                <a:cs typeface="+mn-cs"/>
              </a:rPr>
              <a:t>T</a:t>
            </a:r>
            <a:r>
              <a:rPr lang="en-US" sz="1200" b="0" kern="1200" dirty="0">
                <a:solidFill>
                  <a:schemeClr val="tx1"/>
                </a:solidFill>
                <a:effectLst/>
                <a:latin typeface="+mn-lt"/>
                <a:ea typeface="+mn-ea"/>
                <a:cs typeface="+mn-cs"/>
              </a:rPr>
              <a:t>ouching the ball with an object held in the hand</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counts as an infringement.</a:t>
            </a:r>
            <a:r>
              <a:rPr lang="en-US" sz="1200" b="0" kern="1200" baseline="0" dirty="0">
                <a:solidFill>
                  <a:schemeClr val="tx1"/>
                </a:solidFill>
                <a:effectLst/>
                <a:latin typeface="+mn-lt"/>
                <a:ea typeface="+mn-ea"/>
                <a:cs typeface="+mn-cs"/>
              </a:rPr>
              <a:t>  </a:t>
            </a:r>
          </a:p>
          <a:p>
            <a:endParaRPr lang="en-US" sz="1200" b="0" kern="1200" baseline="0" dirty="0">
              <a:solidFill>
                <a:schemeClr val="tx1"/>
              </a:solidFill>
              <a:effectLst/>
              <a:latin typeface="+mn-lt"/>
              <a:ea typeface="+mn-ea"/>
              <a:cs typeface="+mn-cs"/>
            </a:endParaRPr>
          </a:p>
          <a:p>
            <a:r>
              <a:rPr lang="en-US" sz="1200" b="0" kern="1200" baseline="0" dirty="0">
                <a:solidFill>
                  <a:schemeClr val="tx1"/>
                </a:solidFill>
                <a:effectLst/>
                <a:latin typeface="+mn-lt"/>
                <a:ea typeface="+mn-ea"/>
                <a:cs typeface="+mn-cs"/>
              </a:rPr>
              <a:t>Lastly, h</a:t>
            </a:r>
            <a:r>
              <a:rPr lang="en-US" sz="1200" b="0" kern="1200" dirty="0">
                <a:solidFill>
                  <a:schemeClr val="tx1"/>
                </a:solidFill>
                <a:effectLst/>
                <a:latin typeface="+mn-lt"/>
                <a:ea typeface="+mn-ea"/>
                <a:cs typeface="+mn-cs"/>
              </a:rPr>
              <a:t>itting the ball with a thrown object</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also counts as an infringement.</a:t>
            </a:r>
            <a:r>
              <a:rPr lang="en-US" sz="1200" b="0" kern="1200" baseline="0" dirty="0">
                <a:solidFill>
                  <a:schemeClr val="tx1"/>
                </a:solidFill>
                <a:effectLst/>
                <a:latin typeface="+mn-lt"/>
                <a:ea typeface="+mn-ea"/>
                <a:cs typeface="+mn-cs"/>
              </a:rPr>
              <a:t>  </a:t>
            </a:r>
            <a:endParaRPr lang="en-US" sz="12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USSF 90 Min Display Light"/>
              <a:cs typeface="USSF 90 Min Display Ligh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latin typeface="USSF 90 Min Display Light"/>
                <a:cs typeface="USSF 90 Min Display Light"/>
              </a:rPr>
              <a:t>Classroom</a:t>
            </a:r>
            <a:r>
              <a:rPr lang="en-US" sz="1200" b="1" baseline="0" dirty="0">
                <a:latin typeface="USSF 90 Min Display Light"/>
                <a:cs typeface="USSF 90 Min Display Light"/>
              </a:rPr>
              <a:t> Instructor Talking Points:</a:t>
            </a:r>
            <a:endParaRPr lang="en-US" sz="1200" b="0" baseline="0" dirty="0">
              <a:latin typeface="USSF 90 Min Display Light"/>
              <a:cs typeface="USSF 90 Min Display Light"/>
            </a:endParaRPr>
          </a:p>
        </p:txBody>
      </p:sp>
      <p:sp>
        <p:nvSpPr>
          <p:cNvPr id="4" name="Slide Number Placeholder 3"/>
          <p:cNvSpPr>
            <a:spLocks noGrp="1"/>
          </p:cNvSpPr>
          <p:nvPr>
            <p:ph type="sldNum" sz="quarter" idx="10"/>
          </p:nvPr>
        </p:nvSpPr>
        <p:spPr/>
        <p:txBody>
          <a:bodyPr/>
          <a:lstStyle/>
          <a:p>
            <a:fld id="{2753BE50-D702-3245-8AF1-8B554DC856E8}" type="slidenum">
              <a:rPr lang="en-US" smtClean="0"/>
              <a:pPr/>
              <a:t>8</a:t>
            </a:fld>
            <a:endParaRPr lang="en-US" dirty="0"/>
          </a:p>
        </p:txBody>
      </p:sp>
    </p:spTree>
    <p:extLst>
      <p:ext uri="{BB962C8B-B14F-4D97-AF65-F5344CB8AC3E}">
        <p14:creationId xmlns:p14="http://schemas.microsoft.com/office/powerpoint/2010/main" val="310075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latin typeface="USSF 90 Min Display Light"/>
                <a:cs typeface="USSF 90 Min Display Light"/>
              </a:rPr>
              <a:t>Online</a:t>
            </a:r>
            <a:r>
              <a:rPr lang="en-US" sz="1200" b="1" baseline="0" dirty="0">
                <a:latin typeface="USSF 90 Min Display Light"/>
                <a:cs typeface="USSF 90 Min Display Light"/>
              </a:rPr>
              <a:t> Training Script: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baseline="0" dirty="0">
              <a:latin typeface="USSF 90 Min Display Light"/>
              <a:cs typeface="USSF 90 Min Display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 direct free kick is taken from the place where the offense occurred</a:t>
            </a:r>
            <a:r>
              <a:rPr lang="en-US" sz="1200" b="0" kern="1200" baseline="0" dirty="0">
                <a:solidFill>
                  <a:schemeClr val="tx1"/>
                </a:solidFill>
                <a:effectLst/>
                <a:latin typeface="+mn-lt"/>
                <a:ea typeface="+mn-ea"/>
                <a:cs typeface="+mn-cs"/>
              </a:rPr>
              <a:t> with two exceptions.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A direct kick that is awarded in a team’s own goal area may be taken from any point inside the goal area.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 penalty kick is awarded if any of the ten direct free kick fouls are committed by a player inside his or her own penalty area, regardless of the position of the ball, provided it is in play.</a:t>
            </a:r>
            <a:r>
              <a:rPr lang="en-US" sz="1200" b="0" kern="1200" baseline="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USSF 90 Min Display Light"/>
              <a:cs typeface="USSF 90 Min Display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latin typeface="USSF 90 Min Display Light"/>
                <a:cs typeface="USSF 90 Min Display Light"/>
              </a:rPr>
              <a:t>Note that if</a:t>
            </a:r>
            <a:r>
              <a:rPr lang="en-US" sz="1200" b="0" baseline="0" dirty="0">
                <a:latin typeface="USSF 90 Min Display Light"/>
                <a:cs typeface="USSF 90 Min Display Light"/>
              </a:rPr>
              <a:t> a player strikes someone by throwing an object, the location of the foul is where the person was struck, not the location of the person that threw the object.  </a:t>
            </a:r>
            <a:endParaRPr lang="en-US" sz="1200" b="0" dirty="0">
              <a:latin typeface="USSF 90 Min Display Light"/>
              <a:cs typeface="USSF 90 Min Display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USSF 90 Min Display Light"/>
              <a:cs typeface="USSF 90 Min Display Ligh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latin typeface="USSF 90 Min Display Light"/>
                <a:cs typeface="USSF 90 Min Display Light"/>
              </a:rPr>
              <a:t>Classroom</a:t>
            </a:r>
            <a:r>
              <a:rPr lang="en-US" sz="1200" b="1" baseline="0" dirty="0">
                <a:latin typeface="USSF 90 Min Display Light"/>
                <a:cs typeface="USSF 90 Min Display Light"/>
              </a:rPr>
              <a:t> Instructor Talking Points:</a:t>
            </a:r>
            <a:endParaRPr lang="en-US" sz="1200" b="0" baseline="0" dirty="0">
              <a:latin typeface="USSF 90 Min Display Light"/>
              <a:cs typeface="USSF 90 Min Display Light"/>
            </a:endParaRPr>
          </a:p>
        </p:txBody>
      </p:sp>
      <p:sp>
        <p:nvSpPr>
          <p:cNvPr id="4" name="Slide Number Placeholder 3"/>
          <p:cNvSpPr>
            <a:spLocks noGrp="1"/>
          </p:cNvSpPr>
          <p:nvPr>
            <p:ph type="sldNum" sz="quarter" idx="10"/>
          </p:nvPr>
        </p:nvSpPr>
        <p:spPr/>
        <p:txBody>
          <a:bodyPr/>
          <a:lstStyle/>
          <a:p>
            <a:fld id="{2753BE50-D702-3245-8AF1-8B554DC856E8}" type="slidenum">
              <a:rPr lang="en-US" smtClean="0"/>
              <a:pPr/>
              <a:t>13</a:t>
            </a:fld>
            <a:endParaRPr lang="en-US" dirty="0"/>
          </a:p>
        </p:txBody>
      </p:sp>
    </p:spTree>
    <p:extLst>
      <p:ext uri="{BB962C8B-B14F-4D97-AF65-F5344CB8AC3E}">
        <p14:creationId xmlns:p14="http://schemas.microsoft.com/office/powerpoint/2010/main" val="3100753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778AD-A22B-B24D-964F-4C0F8A5FDA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10F51A-C423-5A4D-9E6F-A1CB1688E1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3850FA-33C4-DC43-8167-0CD363A49685}"/>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5" name="Footer Placeholder 4">
            <a:extLst>
              <a:ext uri="{FF2B5EF4-FFF2-40B4-BE49-F238E27FC236}">
                <a16:creationId xmlns:a16="http://schemas.microsoft.com/office/drawing/2014/main" id="{5D114703-2755-2147-A568-D7EAFA01E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48EFD-5075-7348-89D9-F6A16DD2DBED}"/>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240357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074A-61FD-704C-AC2E-81372FEA36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D23C51-A497-6941-9063-582A54053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DA860-BBC0-444B-9F0D-7A0D5E4556CF}"/>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5" name="Footer Placeholder 4">
            <a:extLst>
              <a:ext uri="{FF2B5EF4-FFF2-40B4-BE49-F238E27FC236}">
                <a16:creationId xmlns:a16="http://schemas.microsoft.com/office/drawing/2014/main" id="{A5BBD7FE-2407-7E4B-B183-23BC0A00A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C499F-AD8F-4F42-8475-BF0604D6EAE5}"/>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315551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78A072-8236-A74B-9FCF-68A2EF6A54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2C94FF-2BD6-DA46-A62A-A259C521E7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27F9B-8D17-594C-AA0D-70089238F9FD}"/>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5" name="Footer Placeholder 4">
            <a:extLst>
              <a:ext uri="{FF2B5EF4-FFF2-40B4-BE49-F238E27FC236}">
                <a16:creationId xmlns:a16="http://schemas.microsoft.com/office/drawing/2014/main" id="{D91BE1F5-76FA-A845-96D9-CBCB7DA59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955E5-6C74-4F4F-A170-862A51FCD469}"/>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250082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7C34A-E962-F844-82AA-582F68B3FC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510BAC-97E1-564F-B467-043917E5D7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2FBC9-D3A8-7149-832D-F46C76E2B895}"/>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5" name="Footer Placeholder 4">
            <a:extLst>
              <a:ext uri="{FF2B5EF4-FFF2-40B4-BE49-F238E27FC236}">
                <a16:creationId xmlns:a16="http://schemas.microsoft.com/office/drawing/2014/main" id="{DE17E17D-29F1-604B-842B-B142E6B81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2826D-356D-4847-8585-13F92CC1CAD5}"/>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14030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1CE3F-9249-884D-A74E-617CB7B49F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AD0B07-EDA5-4248-B225-0CE9F60D0C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D7CC94-CE91-E64E-86AC-64C13FA9D571}"/>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5" name="Footer Placeholder 4">
            <a:extLst>
              <a:ext uri="{FF2B5EF4-FFF2-40B4-BE49-F238E27FC236}">
                <a16:creationId xmlns:a16="http://schemas.microsoft.com/office/drawing/2014/main" id="{57EEA08E-A777-9C44-A71A-449A9FB47F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C56B0-22C7-E243-BB2A-D0D7AB902C64}"/>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59619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4DE3-6DCA-9A44-90F2-98D3135349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EC1E01-8B00-8B49-A1E2-130BE53381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490507-3423-C049-9E8A-2684A90412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EEEED7-6484-5242-BF7B-16B24B27EF50}"/>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6" name="Footer Placeholder 5">
            <a:extLst>
              <a:ext uri="{FF2B5EF4-FFF2-40B4-BE49-F238E27FC236}">
                <a16:creationId xmlns:a16="http://schemas.microsoft.com/office/drawing/2014/main" id="{38B78391-CD1E-ED4B-A2BB-A463D09291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397CE-B044-634F-819F-1E3E49810E90}"/>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13653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F99E7-1E49-E449-8272-471EB4DDBC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05DE60-616B-6E4E-B545-DB7423C8AD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607211-697D-994F-992A-1CFA10B0D9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8F43F4-7E22-7046-9BC4-C9A911A06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271EDC-9896-E84F-B7A9-B0944C5B94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5C9DF9-0B9C-0042-A74E-33CB2ACC56A6}"/>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8" name="Footer Placeholder 7">
            <a:extLst>
              <a:ext uri="{FF2B5EF4-FFF2-40B4-BE49-F238E27FC236}">
                <a16:creationId xmlns:a16="http://schemas.microsoft.com/office/drawing/2014/main" id="{72FB7B38-482D-844A-BC28-A6F4C4C8EF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354534-CD96-6042-A004-D8B9F9BF2E6D}"/>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144137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3EABB-C983-574F-9C27-F981B3D0FF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A47CF3-3227-614C-995F-121C1EEB8F30}"/>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4" name="Footer Placeholder 3">
            <a:extLst>
              <a:ext uri="{FF2B5EF4-FFF2-40B4-BE49-F238E27FC236}">
                <a16:creationId xmlns:a16="http://schemas.microsoft.com/office/drawing/2014/main" id="{F2A7F147-81D2-4E4A-8118-7BCEC9E3CB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C523D3-1526-4244-93DD-8F9A2E853ED4}"/>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2136192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6429EF-B23B-0A46-8115-5156C2BCA1F1}"/>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3" name="Footer Placeholder 2">
            <a:extLst>
              <a:ext uri="{FF2B5EF4-FFF2-40B4-BE49-F238E27FC236}">
                <a16:creationId xmlns:a16="http://schemas.microsoft.com/office/drawing/2014/main" id="{B2ED1791-453A-ED4A-9021-5765894153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A8B47C-E6D0-9C42-9088-51B2EB04FAEA}"/>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110279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A8282-0F20-0C4A-8EF6-5005A6C33C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1E2709-89B4-794A-A027-3749596FEA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511DA1-C240-544A-B70B-9CF8D0E5E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59C3EF-EB41-314B-B84E-F5549C34C05A}"/>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6" name="Footer Placeholder 5">
            <a:extLst>
              <a:ext uri="{FF2B5EF4-FFF2-40B4-BE49-F238E27FC236}">
                <a16:creationId xmlns:a16="http://schemas.microsoft.com/office/drawing/2014/main" id="{87B96283-22D9-2844-86B8-676A026CA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A43C7D-17DC-F244-B3CF-DD62F2F839F9}"/>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114798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FB1CD-354C-9148-94A3-BFC799A90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852AD3-6B5B-6947-A92B-B14014097C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629AD3-F5AC-FF40-85BE-F1FE189DC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68B717-1D49-E942-B3CF-087C37DE6681}"/>
              </a:ext>
            </a:extLst>
          </p:cNvPr>
          <p:cNvSpPr>
            <a:spLocks noGrp="1"/>
          </p:cNvSpPr>
          <p:nvPr>
            <p:ph type="dt" sz="half" idx="10"/>
          </p:nvPr>
        </p:nvSpPr>
        <p:spPr/>
        <p:txBody>
          <a:bodyPr/>
          <a:lstStyle/>
          <a:p>
            <a:fld id="{42721D85-9AB7-9D40-A726-305EA3CA36B7}" type="datetimeFigureOut">
              <a:rPr lang="en-US" smtClean="0"/>
              <a:t>2/5/22</a:t>
            </a:fld>
            <a:endParaRPr lang="en-US"/>
          </a:p>
        </p:txBody>
      </p:sp>
      <p:sp>
        <p:nvSpPr>
          <p:cNvPr id="6" name="Footer Placeholder 5">
            <a:extLst>
              <a:ext uri="{FF2B5EF4-FFF2-40B4-BE49-F238E27FC236}">
                <a16:creationId xmlns:a16="http://schemas.microsoft.com/office/drawing/2014/main" id="{85C0E0B1-1A42-264D-9F36-B86B5B599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D9C24-32B3-EC45-9C3B-796AA5B2F35E}"/>
              </a:ext>
            </a:extLst>
          </p:cNvPr>
          <p:cNvSpPr>
            <a:spLocks noGrp="1"/>
          </p:cNvSpPr>
          <p:nvPr>
            <p:ph type="sldNum" sz="quarter" idx="12"/>
          </p:nvPr>
        </p:nvSpPr>
        <p:spPr/>
        <p:txBody>
          <a:bodyPr/>
          <a:lstStyle/>
          <a:p>
            <a:fld id="{19D4A35F-1FE2-F34D-B821-1504F7F64ED0}" type="slidenum">
              <a:rPr lang="en-US" smtClean="0"/>
              <a:t>‹#›</a:t>
            </a:fld>
            <a:endParaRPr lang="en-US"/>
          </a:p>
        </p:txBody>
      </p:sp>
    </p:spTree>
    <p:extLst>
      <p:ext uri="{BB962C8B-B14F-4D97-AF65-F5344CB8AC3E}">
        <p14:creationId xmlns:p14="http://schemas.microsoft.com/office/powerpoint/2010/main" val="169177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F38FB9-25AD-5642-891B-BC0D06C49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E7A13A-6350-3049-889C-13D27992B2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3A9690-2331-AF4E-BBB0-A52FCC6641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21D85-9AB7-9D40-A726-305EA3CA36B7}" type="datetimeFigureOut">
              <a:rPr lang="en-US" smtClean="0"/>
              <a:t>2/5/22</a:t>
            </a:fld>
            <a:endParaRPr lang="en-US"/>
          </a:p>
        </p:txBody>
      </p:sp>
      <p:sp>
        <p:nvSpPr>
          <p:cNvPr id="5" name="Footer Placeholder 4">
            <a:extLst>
              <a:ext uri="{FF2B5EF4-FFF2-40B4-BE49-F238E27FC236}">
                <a16:creationId xmlns:a16="http://schemas.microsoft.com/office/drawing/2014/main" id="{394CE99D-4003-534A-8B55-315BDE7CCD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FA7D07-7E3F-A446-8EC1-FE1D6E96CB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4A35F-1FE2-F34D-B821-1504F7F64ED0}" type="slidenum">
              <a:rPr lang="en-US" smtClean="0"/>
              <a:t>‹#›</a:t>
            </a:fld>
            <a:endParaRPr lang="en-US"/>
          </a:p>
        </p:txBody>
      </p:sp>
    </p:spTree>
    <p:extLst>
      <p:ext uri="{BB962C8B-B14F-4D97-AF65-F5344CB8AC3E}">
        <p14:creationId xmlns:p14="http://schemas.microsoft.com/office/powerpoint/2010/main" val="280565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le of newspapers">
            <a:extLst>
              <a:ext uri="{FF2B5EF4-FFF2-40B4-BE49-F238E27FC236}">
                <a16:creationId xmlns:a16="http://schemas.microsoft.com/office/drawing/2014/main" id="{B1594739-8CB2-406E-BF0B-C724F07965A4}"/>
              </a:ext>
            </a:extLst>
          </p:cNvPr>
          <p:cNvPicPr>
            <a:picLocks noChangeAspect="1"/>
          </p:cNvPicPr>
          <p:nvPr/>
        </p:nvPicPr>
        <p:blipFill rotWithShape="1">
          <a:blip r:embed="rId2"/>
          <a:srcRect t="9565" b="20991"/>
          <a:stretch/>
        </p:blipFill>
        <p:spPr>
          <a:xfrm>
            <a:off x="-3047" y="10"/>
            <a:ext cx="12191999" cy="6857990"/>
          </a:xfrm>
          <a:prstGeom prst="rect">
            <a:avLst/>
          </a:prstGeom>
        </p:spPr>
      </p:pic>
      <p:sp>
        <p:nvSpPr>
          <p:cNvPr id="15" name="Rectangle 14">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CD1C3080-DC00-3447-A6D5-A381B998FA2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dirty="0">
                <a:solidFill>
                  <a:srgbClr val="FFFFFF"/>
                </a:solidFill>
              </a:rPr>
              <a:t>News Update</a:t>
            </a:r>
          </a:p>
        </p:txBody>
      </p:sp>
      <p:sp>
        <p:nvSpPr>
          <p:cNvPr id="3" name="Subtitle 2">
            <a:extLst>
              <a:ext uri="{FF2B5EF4-FFF2-40B4-BE49-F238E27FC236}">
                <a16:creationId xmlns:a16="http://schemas.microsoft.com/office/drawing/2014/main" id="{47C9678E-FF26-9746-96F8-695BDC95F66B}"/>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3600" dirty="0">
                <a:solidFill>
                  <a:srgbClr val="FFFFFF"/>
                </a:solidFill>
              </a:rPr>
              <a:t>Feb. 6, 2022</a:t>
            </a:r>
          </a:p>
        </p:txBody>
      </p:sp>
    </p:spTree>
    <p:extLst>
      <p:ext uri="{BB962C8B-B14F-4D97-AF65-F5344CB8AC3E}">
        <p14:creationId xmlns:p14="http://schemas.microsoft.com/office/powerpoint/2010/main" val="3177895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9392-7319-B240-8921-06A78FA937FC}"/>
              </a:ext>
            </a:extLst>
          </p:cNvPr>
          <p:cNvSpPr>
            <a:spLocks noGrp="1"/>
          </p:cNvSpPr>
          <p:nvPr>
            <p:ph type="title"/>
          </p:nvPr>
        </p:nvSpPr>
        <p:spPr/>
        <p:txBody>
          <a:bodyPr/>
          <a:lstStyle/>
          <a:p>
            <a:r>
              <a:rPr lang="en-US" dirty="0"/>
              <a:t>Law 12 2021-2022 Handling Clarification</a:t>
            </a:r>
          </a:p>
        </p:txBody>
      </p:sp>
      <p:sp>
        <p:nvSpPr>
          <p:cNvPr id="3" name="Content Placeholder 2">
            <a:extLst>
              <a:ext uri="{FF2B5EF4-FFF2-40B4-BE49-F238E27FC236}">
                <a16:creationId xmlns:a16="http://schemas.microsoft.com/office/drawing/2014/main" id="{68A1F5C6-22D9-6E46-8DEF-527D0A484060}"/>
              </a:ext>
            </a:extLst>
          </p:cNvPr>
          <p:cNvSpPr>
            <a:spLocks noGrp="1"/>
          </p:cNvSpPr>
          <p:nvPr>
            <p:ph idx="1"/>
          </p:nvPr>
        </p:nvSpPr>
        <p:spPr/>
        <p:txBody>
          <a:bodyPr>
            <a:normAutofit/>
          </a:bodyPr>
          <a:lstStyle/>
          <a:p>
            <a:r>
              <a:rPr lang="en-US" dirty="0"/>
              <a:t>It is an offence if a player:</a:t>
            </a:r>
          </a:p>
          <a:p>
            <a:pPr lvl="1"/>
            <a:r>
              <a:rPr lang="en-US" sz="2800" dirty="0"/>
              <a:t>Deliberately touches the ball with hand or arm, for example moving the hand or arm towards the ball</a:t>
            </a:r>
          </a:p>
          <a:p>
            <a:pPr lvl="1"/>
            <a:r>
              <a:rPr lang="en-US" sz="2800" dirty="0"/>
              <a:t>Touches the ball with hand or arm when the action has made the body unnaturally bigger. A player is considered to have made their body unnaturally bigger when the position of the hand or arm is not a consequence, or justifiable by, the player’s body movement for that specific situation. By having their hand/arm in such a position, the player takes a risk of having their hand/arm being hit by the ball and being penalized.</a:t>
            </a:r>
          </a:p>
          <a:p>
            <a:pPr marL="0" indent="0">
              <a:buNone/>
            </a:pPr>
            <a:endParaRPr lang="en-US" dirty="0"/>
          </a:p>
          <a:p>
            <a:pPr lvl="1"/>
            <a:endParaRPr lang="en-US" dirty="0"/>
          </a:p>
        </p:txBody>
      </p:sp>
    </p:spTree>
    <p:extLst>
      <p:ext uri="{BB962C8B-B14F-4D97-AF65-F5344CB8AC3E}">
        <p14:creationId xmlns:p14="http://schemas.microsoft.com/office/powerpoint/2010/main" val="348115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BF7B-040F-104F-AEEE-88BDCDB07D58}"/>
              </a:ext>
            </a:extLst>
          </p:cNvPr>
          <p:cNvSpPr>
            <a:spLocks noGrp="1"/>
          </p:cNvSpPr>
          <p:nvPr>
            <p:ph type="title"/>
          </p:nvPr>
        </p:nvSpPr>
        <p:spPr/>
        <p:txBody>
          <a:bodyPr/>
          <a:lstStyle/>
          <a:p>
            <a:r>
              <a:rPr lang="en-US" dirty="0"/>
              <a:t>Handling Offence Cont.</a:t>
            </a:r>
          </a:p>
        </p:txBody>
      </p:sp>
      <p:sp>
        <p:nvSpPr>
          <p:cNvPr id="3" name="Content Placeholder 2">
            <a:extLst>
              <a:ext uri="{FF2B5EF4-FFF2-40B4-BE49-F238E27FC236}">
                <a16:creationId xmlns:a16="http://schemas.microsoft.com/office/drawing/2014/main" id="{E679488A-76DD-B741-A300-64DCC9B40EA8}"/>
              </a:ext>
            </a:extLst>
          </p:cNvPr>
          <p:cNvSpPr>
            <a:spLocks noGrp="1"/>
          </p:cNvSpPr>
          <p:nvPr>
            <p:ph idx="1"/>
          </p:nvPr>
        </p:nvSpPr>
        <p:spPr/>
        <p:txBody>
          <a:bodyPr/>
          <a:lstStyle/>
          <a:p>
            <a:r>
              <a:rPr lang="en-US" dirty="0"/>
              <a:t>Scores in the opponent’s goal:</a:t>
            </a:r>
          </a:p>
          <a:p>
            <a:pPr marL="0" indent="0">
              <a:buNone/>
            </a:pPr>
            <a:endParaRPr lang="en-US" dirty="0"/>
          </a:p>
          <a:p>
            <a:pPr lvl="1"/>
            <a:r>
              <a:rPr lang="en-US" dirty="0"/>
              <a:t>directly from hand/arm, even if accidental, including by the goalkeeper</a:t>
            </a:r>
          </a:p>
          <a:p>
            <a:pPr marL="457200" lvl="1" indent="0">
              <a:buNone/>
            </a:pPr>
            <a:endParaRPr lang="en-US" dirty="0"/>
          </a:p>
          <a:p>
            <a:pPr lvl="1"/>
            <a:r>
              <a:rPr lang="en-US" dirty="0"/>
              <a:t>Immediately after the ball has touched the hand/arm, even if accidental</a:t>
            </a:r>
          </a:p>
          <a:p>
            <a:pPr lvl="1"/>
            <a:endParaRPr lang="en-US" dirty="0"/>
          </a:p>
          <a:p>
            <a:pPr lvl="1"/>
            <a:endParaRPr lang="en-US" dirty="0"/>
          </a:p>
          <a:p>
            <a:pPr lvl="6"/>
            <a:r>
              <a:rPr lang="en-US" sz="6000" dirty="0"/>
              <a:t>Questions</a:t>
            </a:r>
          </a:p>
        </p:txBody>
      </p:sp>
    </p:spTree>
    <p:extLst>
      <p:ext uri="{BB962C8B-B14F-4D97-AF65-F5344CB8AC3E}">
        <p14:creationId xmlns:p14="http://schemas.microsoft.com/office/powerpoint/2010/main" val="228122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BE6E2-8EF1-EC45-854E-514F72994C16}"/>
              </a:ext>
            </a:extLst>
          </p:cNvPr>
          <p:cNvSpPr>
            <a:spLocks noGrp="1"/>
          </p:cNvSpPr>
          <p:nvPr>
            <p:ph type="title"/>
          </p:nvPr>
        </p:nvSpPr>
        <p:spPr/>
        <p:txBody>
          <a:bodyPr/>
          <a:lstStyle/>
          <a:p>
            <a:r>
              <a:rPr lang="en-US" dirty="0"/>
              <a:t>Explanation for Law 12 Handling</a:t>
            </a:r>
          </a:p>
        </p:txBody>
      </p:sp>
      <p:sp>
        <p:nvSpPr>
          <p:cNvPr id="3" name="Content Placeholder 2">
            <a:extLst>
              <a:ext uri="{FF2B5EF4-FFF2-40B4-BE49-F238E27FC236}">
                <a16:creationId xmlns:a16="http://schemas.microsoft.com/office/drawing/2014/main" id="{C7AFA5A7-BB97-5846-A7D4-4A37F069C772}"/>
              </a:ext>
            </a:extLst>
          </p:cNvPr>
          <p:cNvSpPr>
            <a:spLocks noGrp="1"/>
          </p:cNvSpPr>
          <p:nvPr>
            <p:ph idx="1"/>
          </p:nvPr>
        </p:nvSpPr>
        <p:spPr/>
        <p:txBody>
          <a:bodyPr>
            <a:normAutofit/>
          </a:bodyPr>
          <a:lstStyle/>
          <a:p>
            <a:pPr marL="0" indent="0">
              <a:buNone/>
            </a:pPr>
            <a:endParaRPr lang="en-US" sz="3200" b="1" dirty="0"/>
          </a:p>
          <a:p>
            <a:pPr lvl="1"/>
            <a:r>
              <a:rPr lang="en-US" sz="3200" b="1" dirty="0"/>
              <a:t>Again, not every contact between hand and ball is a handling offence</a:t>
            </a:r>
          </a:p>
          <a:p>
            <a:pPr lvl="1"/>
            <a:r>
              <a:rPr lang="en-US" sz="3200" b="1" dirty="0"/>
              <a:t>Referees must judge the </a:t>
            </a:r>
            <a:r>
              <a:rPr lang="en-US" sz="3200" b="1" dirty="0">
                <a:highlight>
                  <a:srgbClr val="FFFF00"/>
                </a:highlight>
              </a:rPr>
              <a:t>validity </a:t>
            </a:r>
            <a:r>
              <a:rPr lang="en-US" sz="3200" b="1" dirty="0"/>
              <a:t>of the hand/arm position in relation to what the player is doing in that particular situation.</a:t>
            </a:r>
          </a:p>
          <a:p>
            <a:pPr lvl="1"/>
            <a:r>
              <a:rPr lang="en-US" sz="3200" b="1" dirty="0"/>
              <a:t>Accidental handball by team-mate before a goal is scored and accidental handball creating a goal scoring opportunity have been removed</a:t>
            </a:r>
          </a:p>
          <a:p>
            <a:pPr lvl="1"/>
            <a:endParaRPr lang="en-US" sz="3200" b="1" dirty="0"/>
          </a:p>
          <a:p>
            <a:pPr lvl="1"/>
            <a:endParaRPr lang="en-US" sz="3200" b="1" dirty="0"/>
          </a:p>
          <a:p>
            <a:endParaRPr lang="en-US" sz="3200" dirty="0"/>
          </a:p>
        </p:txBody>
      </p:sp>
    </p:spTree>
    <p:extLst>
      <p:ext uri="{BB962C8B-B14F-4D97-AF65-F5344CB8AC3E}">
        <p14:creationId xmlns:p14="http://schemas.microsoft.com/office/powerpoint/2010/main" val="1968026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045" y="86320"/>
            <a:ext cx="6217319" cy="1400968"/>
          </a:xfrm>
        </p:spPr>
        <p:txBody>
          <a:bodyPr>
            <a:noAutofit/>
          </a:bodyPr>
          <a:lstStyle/>
          <a:p>
            <a:r>
              <a:rPr lang="en-US" sz="3200" b="1" dirty="0">
                <a:solidFill>
                  <a:srgbClr val="D01E3D"/>
                </a:solidFill>
                <a:latin typeface="USSF 90 Min Display Black" charset="0"/>
                <a:ea typeface="USSF 90 Min Display Black" charset="0"/>
                <a:cs typeface="USSF 90 Min Display Black" charset="0"/>
              </a:rPr>
              <a:t>LOCATION</a:t>
            </a:r>
          </a:p>
        </p:txBody>
      </p:sp>
      <p:cxnSp>
        <p:nvCxnSpPr>
          <p:cNvPr id="8" name="Straight Connector 7"/>
          <p:cNvCxnSpPr/>
          <p:nvPr/>
        </p:nvCxnSpPr>
        <p:spPr>
          <a:xfrm>
            <a:off x="1363581" y="1042737"/>
            <a:ext cx="9609221" cy="16042"/>
          </a:xfrm>
          <a:prstGeom prst="line">
            <a:avLst/>
          </a:prstGeom>
          <a:ln w="19050">
            <a:solidFill>
              <a:srgbClr val="D01E3D"/>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9809" y="328034"/>
            <a:ext cx="1404513" cy="1404513"/>
          </a:xfrm>
          <a:prstGeom prst="rect">
            <a:avLst/>
          </a:prstGeom>
        </p:spPr>
      </p:pic>
      <p:sp>
        <p:nvSpPr>
          <p:cNvPr id="7" name="Content Placeholder 2"/>
          <p:cNvSpPr txBox="1">
            <a:spLocks/>
          </p:cNvSpPr>
          <p:nvPr/>
        </p:nvSpPr>
        <p:spPr>
          <a:xfrm>
            <a:off x="589280" y="1487288"/>
            <a:ext cx="10829225" cy="50426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D01E3D"/>
              </a:buClr>
              <a:buFont typeface="Arial"/>
              <a:buChar char="•"/>
            </a:pPr>
            <a:r>
              <a:rPr lang="en-US" dirty="0">
                <a:latin typeface="USSF 90 Min Display Light"/>
                <a:cs typeface="USSF 90 Min Display Light"/>
              </a:rPr>
              <a:t>Direct free kick</a:t>
            </a:r>
          </a:p>
          <a:p>
            <a:pPr lvl="1">
              <a:buClr>
                <a:srgbClr val="D01E3D"/>
              </a:buClr>
              <a:buFont typeface="Arial"/>
              <a:buChar char="•"/>
            </a:pPr>
            <a:r>
              <a:rPr lang="en-US" sz="2800" dirty="0">
                <a:latin typeface="USSF 90 Min Display Light"/>
                <a:cs typeface="USSF 90 Min Display Light"/>
              </a:rPr>
              <a:t>Taken from location of offense</a:t>
            </a:r>
          </a:p>
          <a:p>
            <a:pPr lvl="1">
              <a:buClr>
                <a:srgbClr val="D01E3D"/>
              </a:buClr>
              <a:buFont typeface="Arial"/>
              <a:buChar char="•"/>
            </a:pPr>
            <a:r>
              <a:rPr lang="en-US" sz="2800" dirty="0">
                <a:latin typeface="USSF 90 Min Display Light"/>
                <a:cs typeface="USSF 90 Min Display Light"/>
              </a:rPr>
              <a:t>Inside own goal area</a:t>
            </a:r>
          </a:p>
          <a:p>
            <a:pPr lvl="2">
              <a:buClr>
                <a:srgbClr val="D01E3D"/>
              </a:buClr>
              <a:buFont typeface="Arial"/>
              <a:buChar char="•"/>
            </a:pPr>
            <a:r>
              <a:rPr lang="en-US" sz="2800" dirty="0">
                <a:latin typeface="USSF 90 Min Display Light"/>
                <a:cs typeface="USSF 90 Min Display Light"/>
              </a:rPr>
              <a:t>Taken anywhere in the area</a:t>
            </a:r>
          </a:p>
          <a:p>
            <a:pPr>
              <a:buClr>
                <a:srgbClr val="D01E3D"/>
              </a:buClr>
              <a:buFont typeface="Arial"/>
              <a:buChar char="•"/>
            </a:pPr>
            <a:r>
              <a:rPr lang="en-US" dirty="0">
                <a:latin typeface="USSF 90 Min Display Light"/>
                <a:cs typeface="USSF 90 Min Display Light"/>
              </a:rPr>
              <a:t>Penalty kick</a:t>
            </a:r>
          </a:p>
          <a:p>
            <a:pPr lvl="1">
              <a:buClr>
                <a:srgbClr val="D01E3D"/>
              </a:buClr>
              <a:buFont typeface="Arial"/>
              <a:buChar char="•"/>
            </a:pPr>
            <a:r>
              <a:rPr lang="en-US" sz="2800" dirty="0">
                <a:latin typeface="USSF 90 Min Display Light"/>
                <a:cs typeface="USSF 90 Min Display Light"/>
              </a:rPr>
              <a:t>Direct free kick foul in own penalty area</a:t>
            </a:r>
          </a:p>
          <a:p>
            <a:pPr lvl="1">
              <a:buClr>
                <a:srgbClr val="D01E3D"/>
              </a:buClr>
              <a:buFont typeface="Arial"/>
              <a:buChar char="•"/>
            </a:pPr>
            <a:r>
              <a:rPr lang="en-US" sz="2800" dirty="0">
                <a:latin typeface="USSF 90 Min Display Light"/>
                <a:cs typeface="USSF 90 Min Display Light"/>
              </a:rPr>
              <a:t>Penalty mark</a:t>
            </a:r>
          </a:p>
          <a:p>
            <a:pPr lvl="1">
              <a:buClr>
                <a:srgbClr val="D01E3D"/>
              </a:buClr>
              <a:buFont typeface="Arial"/>
              <a:buChar char="•"/>
            </a:pPr>
            <a:endParaRPr lang="en-US" sz="2800" dirty="0">
              <a:latin typeface="USSF 90 Min Display Light"/>
              <a:cs typeface="USSF 90 Min Display Light"/>
            </a:endParaRPr>
          </a:p>
          <a:p>
            <a:pPr lvl="1">
              <a:buClr>
                <a:srgbClr val="D01E3D"/>
              </a:buClr>
              <a:buFont typeface="Arial"/>
              <a:buChar char="•"/>
            </a:pPr>
            <a:endParaRPr lang="en-US" sz="2800" dirty="0">
              <a:latin typeface="USSF 90 Min Display Light"/>
              <a:cs typeface="USSF 90 Min Display Light"/>
            </a:endParaRPr>
          </a:p>
          <a:p>
            <a:pPr lvl="1">
              <a:buClr>
                <a:srgbClr val="D01E3D"/>
              </a:buClr>
              <a:buFont typeface="Arial"/>
              <a:buChar char="•"/>
            </a:pPr>
            <a:r>
              <a:rPr lang="en-US" sz="2800" dirty="0">
                <a:latin typeface="USSF 90 Min Display Light"/>
                <a:cs typeface="USSF 90 Min Display Light"/>
              </a:rPr>
              <a:t>All information was taken directly for the IFAB Laws of the game 2021=2022</a:t>
            </a:r>
          </a:p>
        </p:txBody>
      </p:sp>
    </p:spTree>
    <p:extLst>
      <p:ext uri="{BB962C8B-B14F-4D97-AF65-F5344CB8AC3E}">
        <p14:creationId xmlns:p14="http://schemas.microsoft.com/office/powerpoint/2010/main" val="89527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6FB4B-A86E-BC41-B56D-BA14B8804DF3}"/>
              </a:ext>
            </a:extLst>
          </p:cNvPr>
          <p:cNvSpPr>
            <a:spLocks noGrp="1"/>
          </p:cNvSpPr>
          <p:nvPr>
            <p:ph type="title"/>
          </p:nvPr>
        </p:nvSpPr>
        <p:spPr/>
        <p:txBody>
          <a:bodyPr/>
          <a:lstStyle/>
          <a:p>
            <a:r>
              <a:rPr lang="en-US" dirty="0"/>
              <a:t>Assignor help!</a:t>
            </a:r>
          </a:p>
        </p:txBody>
      </p:sp>
      <p:sp>
        <p:nvSpPr>
          <p:cNvPr id="3" name="Content Placeholder 2">
            <a:extLst>
              <a:ext uri="{FF2B5EF4-FFF2-40B4-BE49-F238E27FC236}">
                <a16:creationId xmlns:a16="http://schemas.microsoft.com/office/drawing/2014/main" id="{1F6DFFC0-E43E-E148-8E20-D98043C2BDA6}"/>
              </a:ext>
            </a:extLst>
          </p:cNvPr>
          <p:cNvSpPr>
            <a:spLocks noGrp="1"/>
          </p:cNvSpPr>
          <p:nvPr>
            <p:ph idx="1"/>
          </p:nvPr>
        </p:nvSpPr>
        <p:spPr/>
        <p:txBody>
          <a:bodyPr/>
          <a:lstStyle/>
          <a:p>
            <a:r>
              <a:rPr lang="en-US" dirty="0"/>
              <a:t>Availability-OSC, notes column, games wanted etc.</a:t>
            </a:r>
          </a:p>
          <a:p>
            <a:r>
              <a:rPr lang="en-US" dirty="0"/>
              <a:t>Update weekly if your schedule changes often</a:t>
            </a:r>
          </a:p>
          <a:p>
            <a:r>
              <a:rPr lang="en-US" dirty="0"/>
              <a:t>Can’t make an assignment-</a:t>
            </a:r>
            <a:r>
              <a:rPr lang="en-US" b="1" dirty="0"/>
              <a:t>CALL ME</a:t>
            </a:r>
            <a:r>
              <a:rPr lang="en-US" dirty="0"/>
              <a:t>…do not just reject the game.</a:t>
            </a:r>
          </a:p>
          <a:p>
            <a:r>
              <a:rPr lang="en-US" dirty="0"/>
              <a:t>Communication-Everyone on a game should call, text, email, or whatever is best to communicate with your teammates, at least 24 hours before game time. It is extremely </a:t>
            </a:r>
            <a:r>
              <a:rPr lang="en-US" b="1" dirty="0"/>
              <a:t>unprofessional </a:t>
            </a:r>
            <a:r>
              <a:rPr lang="en-US" dirty="0"/>
              <a:t>to just not show up for your assignment. If this happens, you risk not getting any future assignments. COMMUNICATE!!!</a:t>
            </a:r>
          </a:p>
          <a:p>
            <a:r>
              <a:rPr lang="en-US" dirty="0"/>
              <a:t>Things happen, illness, Covid, family, job, I get it!!!</a:t>
            </a:r>
          </a:p>
        </p:txBody>
      </p:sp>
    </p:spTree>
    <p:extLst>
      <p:ext uri="{BB962C8B-B14F-4D97-AF65-F5344CB8AC3E}">
        <p14:creationId xmlns:p14="http://schemas.microsoft.com/office/powerpoint/2010/main" val="3098232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76BB8-5169-C54D-8D34-BCF13E2150E6}"/>
              </a:ext>
            </a:extLst>
          </p:cNvPr>
          <p:cNvSpPr>
            <a:spLocks noGrp="1"/>
          </p:cNvSpPr>
          <p:nvPr>
            <p:ph type="title"/>
          </p:nvPr>
        </p:nvSpPr>
        <p:spPr/>
        <p:txBody>
          <a:bodyPr/>
          <a:lstStyle/>
          <a:p>
            <a:r>
              <a:rPr lang="en-US" dirty="0"/>
              <a:t>Save the dates!!!</a:t>
            </a:r>
          </a:p>
        </p:txBody>
      </p:sp>
      <p:sp>
        <p:nvSpPr>
          <p:cNvPr id="3" name="Content Placeholder 2">
            <a:extLst>
              <a:ext uri="{FF2B5EF4-FFF2-40B4-BE49-F238E27FC236}">
                <a16:creationId xmlns:a16="http://schemas.microsoft.com/office/drawing/2014/main" id="{39735AEE-5076-0F4C-A3E8-CAD6EDBFD9A5}"/>
              </a:ext>
            </a:extLst>
          </p:cNvPr>
          <p:cNvSpPr>
            <a:spLocks noGrp="1"/>
          </p:cNvSpPr>
          <p:nvPr>
            <p:ph idx="1"/>
          </p:nvPr>
        </p:nvSpPr>
        <p:spPr/>
        <p:txBody>
          <a:bodyPr>
            <a:normAutofit lnSpcReduction="10000"/>
          </a:bodyPr>
          <a:lstStyle/>
          <a:p>
            <a:r>
              <a:rPr lang="en-US" dirty="0"/>
              <a:t>We have lots of games and opportunities for all of our referees.</a:t>
            </a:r>
          </a:p>
          <a:p>
            <a:r>
              <a:rPr lang="en-US" dirty="0"/>
              <a:t>Girls Academy-Feb. 20</a:t>
            </a:r>
            <a:r>
              <a:rPr lang="en-US" baseline="30000" dirty="0"/>
              <a:t>th</a:t>
            </a:r>
            <a:r>
              <a:rPr lang="en-US" dirty="0"/>
              <a:t>-great games for game count. Can be used as upgrade possibilities. Money is very good since these are higher level games. HOWEVER….they are not open to everyone. Assignors have the responsibility to assign referees they feel are capable and competent to service these games. </a:t>
            </a:r>
          </a:p>
          <a:p>
            <a:r>
              <a:rPr lang="en-US" dirty="0"/>
              <a:t>U-10 Development league-We have two dates for these games. Great for everyone to do especially our young newer referees. Money is also good for shorter modified play. 1st date is; March 12, at LCC-there will be 29 games. 2</a:t>
            </a:r>
            <a:r>
              <a:rPr lang="en-US" baseline="30000" dirty="0"/>
              <a:t>nd</a:t>
            </a:r>
            <a:r>
              <a:rPr lang="en-US" dirty="0"/>
              <a:t> date-April 30</a:t>
            </a:r>
            <a:r>
              <a:rPr lang="en-US" baseline="30000" dirty="0"/>
              <a:t>th</a:t>
            </a:r>
            <a:r>
              <a:rPr lang="en-US" dirty="0"/>
              <a:t>-same format. Games are usually in blocks of 3 or 4</a:t>
            </a:r>
            <a:r>
              <a:rPr lang="en-US" b="1" dirty="0"/>
              <a:t>.        8 referees are needed!!!!</a:t>
            </a:r>
          </a:p>
        </p:txBody>
      </p:sp>
    </p:spTree>
    <p:extLst>
      <p:ext uri="{BB962C8B-B14F-4D97-AF65-F5344CB8AC3E}">
        <p14:creationId xmlns:p14="http://schemas.microsoft.com/office/powerpoint/2010/main" val="310044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226D7-1198-B84C-B289-BB4B4B4080AA}"/>
              </a:ext>
            </a:extLst>
          </p:cNvPr>
          <p:cNvSpPr>
            <a:spLocks noGrp="1"/>
          </p:cNvSpPr>
          <p:nvPr>
            <p:ph type="title"/>
          </p:nvPr>
        </p:nvSpPr>
        <p:spPr/>
        <p:txBody>
          <a:bodyPr/>
          <a:lstStyle/>
          <a:p>
            <a:r>
              <a:rPr lang="en-US" dirty="0"/>
              <a:t>Save the Date cont.</a:t>
            </a:r>
          </a:p>
        </p:txBody>
      </p:sp>
      <p:sp>
        <p:nvSpPr>
          <p:cNvPr id="3" name="Content Placeholder 2">
            <a:extLst>
              <a:ext uri="{FF2B5EF4-FFF2-40B4-BE49-F238E27FC236}">
                <a16:creationId xmlns:a16="http://schemas.microsoft.com/office/drawing/2014/main" id="{8CD999DE-63A3-BA42-958D-4940A17B866B}"/>
              </a:ext>
            </a:extLst>
          </p:cNvPr>
          <p:cNvSpPr>
            <a:spLocks noGrp="1"/>
          </p:cNvSpPr>
          <p:nvPr>
            <p:ph idx="1"/>
          </p:nvPr>
        </p:nvSpPr>
        <p:spPr/>
        <p:txBody>
          <a:bodyPr/>
          <a:lstStyle/>
          <a:p>
            <a:r>
              <a:rPr lang="en-US" dirty="0"/>
              <a:t>Girls Academy games-FRIDAY!!!-March 18</a:t>
            </a:r>
            <a:r>
              <a:rPr lang="en-US" baseline="30000" dirty="0"/>
              <a:t>th</a:t>
            </a:r>
            <a:r>
              <a:rPr lang="en-US" dirty="0"/>
              <a:t> at Les Schwab</a:t>
            </a:r>
          </a:p>
          <a:p>
            <a:r>
              <a:rPr lang="en-US" dirty="0"/>
              <a:t>Girls Academy games-FRIDAY again-April 8</a:t>
            </a:r>
            <a:r>
              <a:rPr lang="en-US" baseline="30000" dirty="0"/>
              <a:t>th</a:t>
            </a:r>
            <a:r>
              <a:rPr lang="en-US" dirty="0"/>
              <a:t>,and also the 9</a:t>
            </a:r>
            <a:r>
              <a:rPr lang="en-US" baseline="30000" dirty="0"/>
              <a:t>th</a:t>
            </a:r>
            <a:r>
              <a:rPr lang="en-US" dirty="0"/>
              <a:t>, and 10</a:t>
            </a:r>
            <a:r>
              <a:rPr lang="en-US" baseline="30000" dirty="0"/>
              <a:t>th</a:t>
            </a:r>
            <a:endParaRPr lang="en-US" dirty="0"/>
          </a:p>
          <a:p>
            <a:r>
              <a:rPr lang="en-US" dirty="0"/>
              <a:t>Girls Academy games-last weekend-SUNDAY only-April 24</a:t>
            </a:r>
            <a:r>
              <a:rPr lang="en-US" baseline="30000" dirty="0"/>
              <a:t>th</a:t>
            </a:r>
            <a:endParaRPr lang="en-US" dirty="0"/>
          </a:p>
          <a:p>
            <a:r>
              <a:rPr lang="en-US" dirty="0"/>
              <a:t>TTL goes on every weekend-Games will be scheduled out to the end of March for U11-U19’s.  </a:t>
            </a:r>
            <a:r>
              <a:rPr lang="en-US" b="1" dirty="0"/>
              <a:t>No games over spring break!</a:t>
            </a:r>
          </a:p>
          <a:p>
            <a:r>
              <a:rPr lang="en-US" dirty="0"/>
              <a:t>Founders Cup-Teams in recreational division-Cup play begins with:</a:t>
            </a:r>
          </a:p>
          <a:p>
            <a:pPr lvl="1"/>
            <a:r>
              <a:rPr lang="en-US" dirty="0"/>
              <a:t>Group play-4/2-4/10</a:t>
            </a:r>
          </a:p>
          <a:p>
            <a:pPr lvl="1"/>
            <a:r>
              <a:rPr lang="en-US" dirty="0"/>
              <a:t>Quarterfinals-4/16</a:t>
            </a:r>
          </a:p>
          <a:p>
            <a:pPr lvl="1"/>
            <a:r>
              <a:rPr lang="en-US" dirty="0"/>
              <a:t>Semi’s/finals-4/23-4/24</a:t>
            </a:r>
          </a:p>
        </p:txBody>
      </p:sp>
    </p:spTree>
    <p:extLst>
      <p:ext uri="{BB962C8B-B14F-4D97-AF65-F5344CB8AC3E}">
        <p14:creationId xmlns:p14="http://schemas.microsoft.com/office/powerpoint/2010/main" val="303200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EA906-24B9-C34B-8945-9779550D78CF}"/>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AF6A2328-9857-7945-BF2C-7A55922C09C7}"/>
              </a:ext>
            </a:extLst>
          </p:cNvPr>
          <p:cNvSpPr>
            <a:spLocks noGrp="1"/>
          </p:cNvSpPr>
          <p:nvPr>
            <p:ph idx="1"/>
          </p:nvPr>
        </p:nvSpPr>
        <p:spPr/>
        <p:txBody>
          <a:bodyPr/>
          <a:lstStyle/>
          <a:p>
            <a:r>
              <a:rPr lang="en-US" dirty="0"/>
              <a:t>Presidents Cup-for competitive teams</a:t>
            </a:r>
          </a:p>
          <a:p>
            <a:pPr lvl="1"/>
            <a:r>
              <a:rPr lang="en-US" dirty="0"/>
              <a:t>Group play 4/2-4/10</a:t>
            </a:r>
          </a:p>
          <a:p>
            <a:pPr lvl="1"/>
            <a:r>
              <a:rPr lang="en-US" dirty="0"/>
              <a:t>Quarterfinals-4/16</a:t>
            </a:r>
          </a:p>
          <a:p>
            <a:pPr lvl="1"/>
            <a:r>
              <a:rPr lang="en-US" dirty="0"/>
              <a:t> Semis/finals 4/23-4/24</a:t>
            </a:r>
          </a:p>
          <a:p>
            <a:r>
              <a:rPr lang="en-US" dirty="0"/>
              <a:t>State Cup-For premier teams with advancement to Regionals</a:t>
            </a:r>
          </a:p>
          <a:p>
            <a:pPr lvl="1"/>
            <a:r>
              <a:rPr lang="en-US" dirty="0"/>
              <a:t>Group play-4/2-4/16</a:t>
            </a:r>
          </a:p>
          <a:p>
            <a:pPr lvl="1"/>
            <a:r>
              <a:rPr lang="en-US" dirty="0"/>
              <a:t>Quarterfinals-4/23</a:t>
            </a:r>
          </a:p>
          <a:p>
            <a:pPr lvl="1"/>
            <a:r>
              <a:rPr lang="en-US" dirty="0"/>
              <a:t>Semis/finals-4/24 and May 1</a:t>
            </a:r>
          </a:p>
          <a:p>
            <a:r>
              <a:rPr lang="en-US" dirty="0"/>
              <a:t>Each of these cups have their own rules. You need to know them and the differences between them. Go to OYSA to read or print them out</a:t>
            </a:r>
          </a:p>
        </p:txBody>
      </p:sp>
    </p:spTree>
    <p:extLst>
      <p:ext uri="{BB962C8B-B14F-4D97-AF65-F5344CB8AC3E}">
        <p14:creationId xmlns:p14="http://schemas.microsoft.com/office/powerpoint/2010/main" val="655468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CE0E-320D-8B43-B7C9-534246A63BB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325A2D8-0291-D346-86BF-45BE4EF14E5D}"/>
              </a:ext>
            </a:extLst>
          </p:cNvPr>
          <p:cNvSpPr>
            <a:spLocks noGrp="1"/>
          </p:cNvSpPr>
          <p:nvPr>
            <p:ph idx="1"/>
          </p:nvPr>
        </p:nvSpPr>
        <p:spPr/>
        <p:txBody>
          <a:bodyPr/>
          <a:lstStyle/>
          <a:p>
            <a:r>
              <a:rPr lang="en-US" dirty="0"/>
              <a:t>ETFC is looking to host their 3 v 3 tournament again this year. Stand tuned!!!</a:t>
            </a:r>
          </a:p>
          <a:p>
            <a:r>
              <a:rPr lang="en-US" dirty="0" err="1"/>
              <a:t>Willamalane</a:t>
            </a:r>
            <a:r>
              <a:rPr lang="en-US" dirty="0"/>
              <a:t> is looking to possibly host their Memorial tournament this year-Stay tuned for info from Jon.</a:t>
            </a:r>
          </a:p>
          <a:p>
            <a:r>
              <a:rPr lang="en-US" dirty="0"/>
              <a:t>Floor open</a:t>
            </a:r>
          </a:p>
        </p:txBody>
      </p:sp>
    </p:spTree>
    <p:extLst>
      <p:ext uri="{BB962C8B-B14F-4D97-AF65-F5344CB8AC3E}">
        <p14:creationId xmlns:p14="http://schemas.microsoft.com/office/powerpoint/2010/main" val="236121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B10F5CB-9E85-6948-8F19-59D5C3152D08}"/>
              </a:ext>
            </a:extLst>
          </p:cNvPr>
          <p:cNvSpPr>
            <a:spLocks noGrp="1"/>
          </p:cNvSpPr>
          <p:nvPr>
            <p:ph type="title"/>
          </p:nvPr>
        </p:nvSpPr>
        <p:spPr>
          <a:xfrm>
            <a:off x="1146879" y="998002"/>
            <a:ext cx="3182940" cy="1471959"/>
          </a:xfrm>
        </p:spPr>
        <p:txBody>
          <a:bodyPr>
            <a:normAutofit/>
          </a:bodyPr>
          <a:lstStyle/>
          <a:p>
            <a:r>
              <a:rPr lang="en-US" sz="3300">
                <a:solidFill>
                  <a:srgbClr val="FFFFFF"/>
                </a:solidFill>
              </a:rPr>
              <a:t>Handling or commonly known as Handball!</a:t>
            </a:r>
          </a:p>
        </p:txBody>
      </p:sp>
      <p:sp>
        <p:nvSpPr>
          <p:cNvPr id="3" name="Content Placeholder 2">
            <a:extLst>
              <a:ext uri="{FF2B5EF4-FFF2-40B4-BE49-F238E27FC236}">
                <a16:creationId xmlns:a16="http://schemas.microsoft.com/office/drawing/2014/main" id="{45C52749-B22E-E84D-B0B9-D3C87499F90A}"/>
              </a:ext>
            </a:extLst>
          </p:cNvPr>
          <p:cNvSpPr>
            <a:spLocks noGrp="1"/>
          </p:cNvSpPr>
          <p:nvPr>
            <p:ph idx="1"/>
          </p:nvPr>
        </p:nvSpPr>
        <p:spPr>
          <a:xfrm>
            <a:off x="1139635" y="2546161"/>
            <a:ext cx="3200451" cy="2985929"/>
          </a:xfrm>
        </p:spPr>
        <p:txBody>
          <a:bodyPr anchor="t">
            <a:normAutofit/>
          </a:bodyPr>
          <a:lstStyle/>
          <a:p>
            <a:r>
              <a:rPr lang="en-US" sz="2400">
                <a:solidFill>
                  <a:srgbClr val="FEFFFF"/>
                </a:solidFill>
              </a:rPr>
              <a:t>Handling is not as easy as seeing a ball hitting the arm or hand.</a:t>
            </a:r>
          </a:p>
          <a:p>
            <a:r>
              <a:rPr lang="en-US" sz="2400">
                <a:solidFill>
                  <a:srgbClr val="FEFFFF"/>
                </a:solidFill>
              </a:rPr>
              <a:t>There are factors to consider</a:t>
            </a:r>
          </a:p>
        </p:txBody>
      </p:sp>
      <p:pic>
        <p:nvPicPr>
          <p:cNvPr id="5" name="Picture 4">
            <a:extLst>
              <a:ext uri="{FF2B5EF4-FFF2-40B4-BE49-F238E27FC236}">
                <a16:creationId xmlns:a16="http://schemas.microsoft.com/office/drawing/2014/main" id="{08BE1682-6498-4246-9DA3-80074C9550D7}"/>
              </a:ext>
            </a:extLst>
          </p:cNvPr>
          <p:cNvPicPr>
            <a:picLocks noChangeAspect="1"/>
          </p:cNvPicPr>
          <p:nvPr/>
        </p:nvPicPr>
        <p:blipFill>
          <a:blip r:embed="rId2"/>
          <a:stretch>
            <a:fillRect/>
          </a:stretch>
        </p:blipFill>
        <p:spPr>
          <a:xfrm>
            <a:off x="4998268" y="643467"/>
            <a:ext cx="7074670" cy="5252561"/>
          </a:xfrm>
          <a:prstGeom prst="rect">
            <a:avLst/>
          </a:prstGeom>
        </p:spPr>
      </p:pic>
    </p:spTree>
    <p:extLst>
      <p:ext uri="{BB962C8B-B14F-4D97-AF65-F5344CB8AC3E}">
        <p14:creationId xmlns:p14="http://schemas.microsoft.com/office/powerpoint/2010/main" val="351935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285" y="38194"/>
            <a:ext cx="6217319" cy="1400968"/>
          </a:xfrm>
        </p:spPr>
        <p:txBody>
          <a:bodyPr>
            <a:noAutofit/>
          </a:bodyPr>
          <a:lstStyle/>
          <a:p>
            <a:r>
              <a:rPr lang="en-US" sz="3200" b="1" dirty="0">
                <a:solidFill>
                  <a:srgbClr val="D01E3D"/>
                </a:solidFill>
                <a:latin typeface="USSF 90 Min Display Black" charset="0"/>
                <a:ea typeface="USSF 90 Min Display Black" charset="0"/>
                <a:cs typeface="USSF 90 Min Display Black" charset="0"/>
              </a:rPr>
              <a:t>HANDLING</a:t>
            </a:r>
          </a:p>
        </p:txBody>
      </p:sp>
      <p:cxnSp>
        <p:nvCxnSpPr>
          <p:cNvPr id="8" name="Straight Connector 7"/>
          <p:cNvCxnSpPr/>
          <p:nvPr/>
        </p:nvCxnSpPr>
        <p:spPr>
          <a:xfrm>
            <a:off x="1363581" y="1042737"/>
            <a:ext cx="9609221" cy="16042"/>
          </a:xfrm>
          <a:prstGeom prst="line">
            <a:avLst/>
          </a:prstGeom>
          <a:ln w="19050">
            <a:solidFill>
              <a:srgbClr val="D01E3D"/>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9809" y="328034"/>
            <a:ext cx="1404513" cy="1404513"/>
          </a:xfrm>
          <a:prstGeom prst="rect">
            <a:avLst/>
          </a:prstGeom>
        </p:spPr>
      </p:pic>
      <p:sp>
        <p:nvSpPr>
          <p:cNvPr id="7" name="Content Placeholder 2"/>
          <p:cNvSpPr txBox="1">
            <a:spLocks/>
          </p:cNvSpPr>
          <p:nvPr/>
        </p:nvSpPr>
        <p:spPr>
          <a:xfrm>
            <a:off x="1809284" y="1276850"/>
            <a:ext cx="8206254" cy="436144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D01E3D"/>
              </a:buClr>
              <a:buFont typeface="Arial"/>
              <a:buChar char="•"/>
            </a:pPr>
            <a:r>
              <a:rPr lang="en-US" dirty="0">
                <a:latin typeface="USSF 90 Min Display Light"/>
                <a:cs typeface="USSF 90 Min Display Light"/>
              </a:rPr>
              <a:t>Deliberate act of a player making contact, with</a:t>
            </a:r>
            <a:br>
              <a:rPr lang="en-US" dirty="0">
                <a:latin typeface="USSF 90 Min Display Light"/>
                <a:cs typeface="USSF 90 Min Display Light"/>
              </a:rPr>
            </a:br>
            <a:r>
              <a:rPr lang="en-US" dirty="0">
                <a:latin typeface="USSF 90 Min Display Light"/>
                <a:cs typeface="USSF 90 Min Display Light"/>
              </a:rPr>
              <a:t>the ball with hand or arm</a:t>
            </a:r>
          </a:p>
          <a:p>
            <a:pPr lvl="1">
              <a:buClr>
                <a:srgbClr val="D01E3D"/>
              </a:buClr>
              <a:buFont typeface="Arial"/>
              <a:buChar char="•"/>
            </a:pPr>
            <a:r>
              <a:rPr lang="en-US" sz="2800" dirty="0">
                <a:latin typeface="USSF 90 Min Display Light"/>
                <a:cs typeface="USSF 90 Min Display Light"/>
              </a:rPr>
              <a:t>Movement of hand towards ball</a:t>
            </a:r>
          </a:p>
          <a:p>
            <a:pPr lvl="1">
              <a:buClr>
                <a:srgbClr val="D01E3D"/>
              </a:buClr>
              <a:buFont typeface="Arial"/>
              <a:buChar char="•"/>
            </a:pPr>
            <a:r>
              <a:rPr lang="en-US" sz="2800" dirty="0">
                <a:latin typeface="USSF 90 Min Display Light"/>
                <a:cs typeface="USSF 90 Min Display Light"/>
              </a:rPr>
              <a:t>Distance between the opponent and the ball</a:t>
            </a:r>
          </a:p>
          <a:p>
            <a:pPr lvl="1">
              <a:buClr>
                <a:srgbClr val="D01E3D"/>
              </a:buClr>
              <a:buFont typeface="Arial"/>
              <a:buChar char="•"/>
            </a:pPr>
            <a:r>
              <a:rPr lang="en-US" sz="2800" dirty="0">
                <a:latin typeface="USSF 90 Min Display Light"/>
                <a:cs typeface="USSF 90 Min Display Light"/>
              </a:rPr>
              <a:t>Position of hand does not necessarily mean that there is an infringement </a:t>
            </a:r>
          </a:p>
          <a:p>
            <a:pPr lvl="1">
              <a:buClr>
                <a:srgbClr val="D01E3D"/>
              </a:buClr>
              <a:buFont typeface="Arial"/>
              <a:buChar char="•"/>
            </a:pPr>
            <a:r>
              <a:rPr lang="en-US" sz="2800" dirty="0">
                <a:latin typeface="USSF 90 Min Display Light"/>
                <a:cs typeface="USSF 90 Min Display Light"/>
              </a:rPr>
              <a:t>Touching ball with an object held in hand</a:t>
            </a:r>
          </a:p>
          <a:p>
            <a:pPr lvl="1">
              <a:buClr>
                <a:srgbClr val="D01E3D"/>
              </a:buClr>
              <a:buFont typeface="Arial"/>
              <a:buChar char="•"/>
            </a:pPr>
            <a:r>
              <a:rPr lang="en-US" sz="2800" dirty="0">
                <a:latin typeface="USSF 90 Min Display Light"/>
                <a:cs typeface="USSF 90 Min Display Light"/>
              </a:rPr>
              <a:t>Hitting ball with a thrown object</a:t>
            </a:r>
          </a:p>
        </p:txBody>
      </p:sp>
    </p:spTree>
    <p:extLst>
      <p:ext uri="{BB962C8B-B14F-4D97-AF65-F5344CB8AC3E}">
        <p14:creationId xmlns:p14="http://schemas.microsoft.com/office/powerpoint/2010/main" val="3548320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6DCC-AFF2-0F4D-AD3E-BC36F1250A64}"/>
              </a:ext>
            </a:extLst>
          </p:cNvPr>
          <p:cNvSpPr>
            <a:spLocks noGrp="1"/>
          </p:cNvSpPr>
          <p:nvPr>
            <p:ph type="title"/>
          </p:nvPr>
        </p:nvSpPr>
        <p:spPr/>
        <p:txBody>
          <a:bodyPr/>
          <a:lstStyle/>
          <a:p>
            <a:r>
              <a:rPr lang="en-US" dirty="0"/>
              <a:t>Handling cont.</a:t>
            </a:r>
          </a:p>
        </p:txBody>
      </p:sp>
      <p:sp>
        <p:nvSpPr>
          <p:cNvPr id="3" name="Content Placeholder 2">
            <a:extLst>
              <a:ext uri="{FF2B5EF4-FFF2-40B4-BE49-F238E27FC236}">
                <a16:creationId xmlns:a16="http://schemas.microsoft.com/office/drawing/2014/main" id="{F07CD649-3F3F-7247-8629-1987798F40D3}"/>
              </a:ext>
            </a:extLst>
          </p:cNvPr>
          <p:cNvSpPr>
            <a:spLocks noGrp="1"/>
          </p:cNvSpPr>
          <p:nvPr>
            <p:ph idx="1"/>
          </p:nvPr>
        </p:nvSpPr>
        <p:spPr/>
        <p:txBody>
          <a:bodyPr/>
          <a:lstStyle/>
          <a:p>
            <a:r>
              <a:rPr lang="en-US" dirty="0"/>
              <a:t>Other factors to consider</a:t>
            </a:r>
          </a:p>
          <a:p>
            <a:pPr lvl="1"/>
            <a:r>
              <a:rPr lang="en-US" dirty="0"/>
              <a:t>Did the player make themselves larger?</a:t>
            </a:r>
          </a:p>
          <a:p>
            <a:pPr lvl="1"/>
            <a:r>
              <a:rPr lang="en-US" dirty="0"/>
              <a:t>Did the player try to cut off a passing lane?</a:t>
            </a:r>
          </a:p>
          <a:p>
            <a:pPr lvl="1"/>
            <a:r>
              <a:rPr lang="en-US" dirty="0"/>
              <a:t>Is the player in an unnatural position?</a:t>
            </a:r>
          </a:p>
          <a:p>
            <a:pPr lvl="1"/>
            <a:endParaRPr lang="en-US" dirty="0"/>
          </a:p>
          <a:p>
            <a:pPr lvl="1"/>
            <a:endParaRPr lang="en-US" dirty="0"/>
          </a:p>
          <a:p>
            <a:pPr lvl="1"/>
            <a:r>
              <a:rPr lang="en-US" b="1" dirty="0"/>
              <a:t>Stop and think……Not every touch of a player’s hand/arm with the ball is a handling  offence. </a:t>
            </a:r>
          </a:p>
          <a:p>
            <a:pPr marL="457200" lvl="1" indent="0">
              <a:buNone/>
            </a:pPr>
            <a:endParaRPr lang="en-US" dirty="0"/>
          </a:p>
        </p:txBody>
      </p:sp>
    </p:spTree>
    <p:extLst>
      <p:ext uri="{BB962C8B-B14F-4D97-AF65-F5344CB8AC3E}">
        <p14:creationId xmlns:p14="http://schemas.microsoft.com/office/powerpoint/2010/main" val="3580923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1999</TotalTime>
  <Words>1060</Words>
  <Application>Microsoft Macintosh PowerPoint</Application>
  <PresentationFormat>Widescreen</PresentationFormat>
  <Paragraphs>113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USSF 90 Min Display Black</vt:lpstr>
      <vt:lpstr>USSF 90 Min Display Light</vt:lpstr>
      <vt:lpstr>Office Theme</vt:lpstr>
      <vt:lpstr>News Update</vt:lpstr>
      <vt:lpstr>Assignor help!</vt:lpstr>
      <vt:lpstr>Save the dates!!!</vt:lpstr>
      <vt:lpstr>Save the Date cont.</vt:lpstr>
      <vt:lpstr>Cont.</vt:lpstr>
      <vt:lpstr>Questions???</vt:lpstr>
      <vt:lpstr>Handling or commonly known as Handball!</vt:lpstr>
      <vt:lpstr>HANDLING</vt:lpstr>
      <vt:lpstr>Handling cont.</vt:lpstr>
      <vt:lpstr>Law 12 2021-2022 Handling Clarification</vt:lpstr>
      <vt:lpstr>Handling Offence Cont.</vt:lpstr>
      <vt:lpstr>Explanation for Law 12 Handling</vt:lpstr>
      <vt:lpstr>LOCATION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coming</dc:title>
  <dc:creator>Cindy Wilgus</dc:creator>
  <cp:lastModifiedBy>Cindy Wilgus</cp:lastModifiedBy>
  <cp:revision>3</cp:revision>
  <dcterms:created xsi:type="dcterms:W3CDTF">2022-02-05T18:01:35Z</dcterms:created>
  <dcterms:modified xsi:type="dcterms:W3CDTF">2022-02-07T03:20:49Z</dcterms:modified>
</cp:coreProperties>
</file>